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 id="256" r:id="rId6"/>
    <p:sldId id="264"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9" d="100"/>
          <a:sy n="109" d="100"/>
        </p:scale>
        <p:origin x="108"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7530-9986-A748-3839-4E18068896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7A98FF-8BD5-7343-B0FA-3422EACA32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673C3A-F350-89A0-7949-0DA62AC80478}"/>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5" name="Footer Placeholder 4">
            <a:extLst>
              <a:ext uri="{FF2B5EF4-FFF2-40B4-BE49-F238E27FC236}">
                <a16:creationId xmlns:a16="http://schemas.microsoft.com/office/drawing/2014/main" id="{2BFC0676-E61C-C4C3-660C-EBDADD87C6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F34EE3-6173-35B9-8AB4-3C1EA126697F}"/>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248863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67B2-A0E0-F1B8-6D02-94FF9E8BF3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32D5AD-B8D1-8A0D-C848-36F8FAACE8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3108E5-15E9-EEEC-DAA9-5080D3280A06}"/>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5" name="Footer Placeholder 4">
            <a:extLst>
              <a:ext uri="{FF2B5EF4-FFF2-40B4-BE49-F238E27FC236}">
                <a16:creationId xmlns:a16="http://schemas.microsoft.com/office/drawing/2014/main" id="{75421162-59D6-1AEF-99C5-3C4E74A07C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159F7-2717-D80C-F4EB-A3849B9A699B}"/>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2641414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DC62A-219A-2CA2-9D49-87E22E2137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9ED2DB-B618-705E-C64B-3F4752AEE7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76D6EC-4E90-6EF0-CC3B-25CCB45F02F6}"/>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5" name="Footer Placeholder 4">
            <a:extLst>
              <a:ext uri="{FF2B5EF4-FFF2-40B4-BE49-F238E27FC236}">
                <a16:creationId xmlns:a16="http://schemas.microsoft.com/office/drawing/2014/main" id="{77A3AD86-EE6F-45F7-9E61-A8F7E6972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EE6A7E-7022-BA11-CE2D-AAB1191DA859}"/>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1537424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6109-AA38-56D7-92A3-1AFA6941E3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D99B67-F9CF-7753-08E5-06382FA99E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AF858E-C0B3-4B01-C9AF-57BDD2E3CA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5D55C6-9705-53A4-1E2E-F72FEE0AFC04}"/>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6" name="Footer Placeholder 5">
            <a:extLst>
              <a:ext uri="{FF2B5EF4-FFF2-40B4-BE49-F238E27FC236}">
                <a16:creationId xmlns:a16="http://schemas.microsoft.com/office/drawing/2014/main" id="{8E8CBBB1-141D-B41D-DFC4-DC64EBF4E2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8DFB4C-BBFC-120A-EB89-A0C5EEC78D6E}"/>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3993748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B2DC-5683-5271-B33B-7B17258B615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88F48A-4149-AFD2-C0A1-9F40A5DE73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3FF435-2929-3952-FE6A-FE7CE7DE79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CDC42-9270-B553-88D1-4632782D7F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5267E-875D-6EFA-42D0-D53FAB6459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46D616-86A6-6BF6-5660-CDFA421746A3}"/>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8" name="Footer Placeholder 7">
            <a:extLst>
              <a:ext uri="{FF2B5EF4-FFF2-40B4-BE49-F238E27FC236}">
                <a16:creationId xmlns:a16="http://schemas.microsoft.com/office/drawing/2014/main" id="{7D336C44-8AE6-CB19-49F6-619B84AA0B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082682-6D5A-FA22-A7B0-4ADE8979812C}"/>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3486896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3908F-7188-82F0-8173-D88C2D8BCB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B35DF5-BF5E-1F01-D202-C280EF7CF5CC}"/>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4" name="Footer Placeholder 3">
            <a:extLst>
              <a:ext uri="{FF2B5EF4-FFF2-40B4-BE49-F238E27FC236}">
                <a16:creationId xmlns:a16="http://schemas.microsoft.com/office/drawing/2014/main" id="{E7F57DB2-BCD3-13DD-8FAA-573E960197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5A2F86-26F5-7AC4-86F5-D2C1F2815E73}"/>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981148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F79EBF-35A4-41F6-F21F-7F68DEFCCCE5}"/>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3" name="Footer Placeholder 2">
            <a:extLst>
              <a:ext uri="{FF2B5EF4-FFF2-40B4-BE49-F238E27FC236}">
                <a16:creationId xmlns:a16="http://schemas.microsoft.com/office/drawing/2014/main" id="{436CC454-7FDE-1F97-2227-4A7036A412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5A9377-9F53-19BE-4233-21EB66B8470D}"/>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3828309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AEAC1-C40E-AC3D-6D46-AB425F0B8A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443190-494C-81DA-3B01-4B3A801C37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B3E9F3-E5F1-3F90-795B-1EEA301115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BE581A-B725-D48F-8951-79E0981F0C2D}"/>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6" name="Footer Placeholder 5">
            <a:extLst>
              <a:ext uri="{FF2B5EF4-FFF2-40B4-BE49-F238E27FC236}">
                <a16:creationId xmlns:a16="http://schemas.microsoft.com/office/drawing/2014/main" id="{0BB959AA-533C-5C60-92B5-2D8CE39C2D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44166F-E08A-14F5-7282-3AE3BA0EF3E9}"/>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1086640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0BAF7-8C3A-17CA-F1EC-EFCA294BB5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6CDB05-5256-5B43-9F72-2BE17467FE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ADF4E0-E475-14C7-47CD-8D722188C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83706F-B1AC-7D3F-CAB0-5A5CA7670D2A}"/>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6" name="Footer Placeholder 5">
            <a:extLst>
              <a:ext uri="{FF2B5EF4-FFF2-40B4-BE49-F238E27FC236}">
                <a16:creationId xmlns:a16="http://schemas.microsoft.com/office/drawing/2014/main" id="{4814241C-4B3D-8981-4667-B2CFAEF46E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9FD15-3EB4-E367-DF28-DE20BEA6D02B}"/>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229790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91569-2397-308B-7FE7-A33C709B06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E177D5-9F2E-80DA-AAFD-8B52F8AE2F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E99F3-768A-F685-5345-415E10C87E30}"/>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5" name="Footer Placeholder 4">
            <a:extLst>
              <a:ext uri="{FF2B5EF4-FFF2-40B4-BE49-F238E27FC236}">
                <a16:creationId xmlns:a16="http://schemas.microsoft.com/office/drawing/2014/main" id="{A2B52DD9-5752-383B-B91B-98F71BF38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AF7BF8-6190-07F2-4207-F8124F49838B}"/>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1696086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C4C2E1-7848-B38C-BC54-ABF3CA093E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26CA12-7753-8B46-9ED3-5247B2B088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8348BC-EA81-2177-2DF0-ECE65DDD499F}"/>
              </a:ext>
            </a:extLst>
          </p:cNvPr>
          <p:cNvSpPr>
            <a:spLocks noGrp="1"/>
          </p:cNvSpPr>
          <p:nvPr>
            <p:ph type="dt" sz="half" idx="10"/>
          </p:nvPr>
        </p:nvSpPr>
        <p:spPr/>
        <p:txBody>
          <a:bodyPr/>
          <a:lstStyle/>
          <a:p>
            <a:fld id="{3E98E46B-93EE-4218-B1D0-5F3D1A62A34A}" type="datetimeFigureOut">
              <a:rPr lang="en-US" smtClean="0"/>
              <a:t>3/23/2024</a:t>
            </a:fld>
            <a:endParaRPr lang="en-US"/>
          </a:p>
        </p:txBody>
      </p:sp>
      <p:sp>
        <p:nvSpPr>
          <p:cNvPr id="5" name="Footer Placeholder 4">
            <a:extLst>
              <a:ext uri="{FF2B5EF4-FFF2-40B4-BE49-F238E27FC236}">
                <a16:creationId xmlns:a16="http://schemas.microsoft.com/office/drawing/2014/main" id="{C0E1BC2E-A8F7-488D-E5BF-474E49492B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9DBB1E-F5F0-B1C3-C926-41F1E7FE9132}"/>
              </a:ext>
            </a:extLst>
          </p:cNvPr>
          <p:cNvSpPr>
            <a:spLocks noGrp="1"/>
          </p:cNvSpPr>
          <p:nvPr>
            <p:ph type="sldNum" sz="quarter" idx="12"/>
          </p:nvPr>
        </p:nvSpPr>
        <p:spPr/>
        <p:txBody>
          <a:bodyPr/>
          <a:lstStyle/>
          <a:p>
            <a:fld id="{922882AA-2843-46A2-99E5-B7493FDBC29A}" type="slidenum">
              <a:rPr lang="en-US" smtClean="0"/>
              <a:t>‹#›</a:t>
            </a:fld>
            <a:endParaRPr lang="en-US"/>
          </a:p>
        </p:txBody>
      </p:sp>
    </p:spTree>
    <p:extLst>
      <p:ext uri="{BB962C8B-B14F-4D97-AF65-F5344CB8AC3E}">
        <p14:creationId xmlns:p14="http://schemas.microsoft.com/office/powerpoint/2010/main" val="2554246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47B9C0-1660-9E1F-9A19-A48D813569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EB66E3-2DE0-42EA-8080-98F7728D24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E25AA-B29A-12B4-B149-44C7D4044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98E46B-93EE-4218-B1D0-5F3D1A62A34A}" type="datetimeFigureOut">
              <a:rPr lang="en-US" smtClean="0"/>
              <a:t>3/23/2024</a:t>
            </a:fld>
            <a:endParaRPr lang="en-US"/>
          </a:p>
        </p:txBody>
      </p:sp>
      <p:sp>
        <p:nvSpPr>
          <p:cNvPr id="5" name="Footer Placeholder 4">
            <a:extLst>
              <a:ext uri="{FF2B5EF4-FFF2-40B4-BE49-F238E27FC236}">
                <a16:creationId xmlns:a16="http://schemas.microsoft.com/office/drawing/2014/main" id="{C84E3878-74C5-443B-7F11-2218E731B2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3A2D541-4234-C65E-95EC-2BEEBAD82C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22882AA-2843-46A2-99E5-B7493FDBC29A}" type="slidenum">
              <a:rPr lang="en-US" smtClean="0"/>
              <a:t>‹#›</a:t>
            </a:fld>
            <a:endParaRPr lang="en-US"/>
          </a:p>
        </p:txBody>
      </p:sp>
    </p:spTree>
    <p:extLst>
      <p:ext uri="{BB962C8B-B14F-4D97-AF65-F5344CB8AC3E}">
        <p14:creationId xmlns:p14="http://schemas.microsoft.com/office/powerpoint/2010/main" val="372713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E2E1F-83CF-82BD-089B-F8A25BC958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0E835B-9D55-0610-F7B6-892766A8044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559997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78F7-F6F2-11A8-FCAC-2D375672A7EE}"/>
              </a:ext>
            </a:extLst>
          </p:cNvPr>
          <p:cNvSpPr>
            <a:spLocks noGrp="1"/>
          </p:cNvSpPr>
          <p:nvPr>
            <p:ph type="title"/>
          </p:nvPr>
        </p:nvSpPr>
        <p:spPr>
          <a:xfrm>
            <a:off x="838200" y="365125"/>
            <a:ext cx="7613073" cy="1325563"/>
          </a:xfrm>
        </p:spPr>
        <p:txBody>
          <a:bodyPr/>
          <a:lstStyle/>
          <a:p>
            <a:r>
              <a:rPr lang="en-US" sz="6000" dirty="0"/>
              <a:t>Hiscox Baptist Manual</a:t>
            </a:r>
            <a:endParaRPr lang="en-US" dirty="0"/>
          </a:p>
        </p:txBody>
      </p:sp>
      <p:pic>
        <p:nvPicPr>
          <p:cNvPr id="4" name="Content Placeholder 3">
            <a:extLst>
              <a:ext uri="{FF2B5EF4-FFF2-40B4-BE49-F238E27FC236}">
                <a16:creationId xmlns:a16="http://schemas.microsoft.com/office/drawing/2014/main" id="{7A6EFF21-70AA-D74E-31C5-3C96CE488F9F}"/>
              </a:ext>
            </a:extLst>
          </p:cNvPr>
          <p:cNvPicPr>
            <a:picLocks noGrp="1" noChangeAspect="1"/>
          </p:cNvPicPr>
          <p:nvPr>
            <p:ph idx="1"/>
          </p:nvPr>
        </p:nvPicPr>
        <p:blipFill>
          <a:blip r:embed="rId2"/>
          <a:stretch>
            <a:fillRect/>
          </a:stretch>
        </p:blipFill>
        <p:spPr>
          <a:xfrm>
            <a:off x="8451273" y="1403928"/>
            <a:ext cx="3019828" cy="4351338"/>
          </a:xfrm>
          <a:prstGeom prst="rect">
            <a:avLst/>
          </a:prstGeom>
        </p:spPr>
      </p:pic>
      <p:sp>
        <p:nvSpPr>
          <p:cNvPr id="5" name="TextBox 4">
            <a:extLst>
              <a:ext uri="{FF2B5EF4-FFF2-40B4-BE49-F238E27FC236}">
                <a16:creationId xmlns:a16="http://schemas.microsoft.com/office/drawing/2014/main" id="{F2E03BB5-E699-BCEB-8B40-A1837213A880}"/>
              </a:ext>
            </a:extLst>
          </p:cNvPr>
          <p:cNvSpPr txBox="1"/>
          <p:nvPr/>
        </p:nvSpPr>
        <p:spPr>
          <a:xfrm>
            <a:off x="1182253" y="1403928"/>
            <a:ext cx="6770255" cy="4832092"/>
          </a:xfrm>
          <a:prstGeom prst="rect">
            <a:avLst/>
          </a:prstGeom>
          <a:noFill/>
        </p:spPr>
        <p:txBody>
          <a:bodyPr wrap="square" rtlCol="0">
            <a:spAutoFit/>
          </a:bodyPr>
          <a:lstStyle/>
          <a:p>
            <a:r>
              <a:rPr lang="en-US" sz="2800" dirty="0"/>
              <a:t>Chapter III, NOTE 8.– “Baptism is not essential to salvation, for our 	churches utterly repudiate the dogma of "baptismal regeneration"; but it is essential to obedience, since Christ has commanded it. It is also essential to a public confession of Christ before the world, and to membership in the church which is His body. And no true lover of his Lord will refuse these acts of obedience and tokens of affection.”</a:t>
            </a:r>
          </a:p>
        </p:txBody>
      </p:sp>
    </p:spTree>
    <p:extLst>
      <p:ext uri="{BB962C8B-B14F-4D97-AF65-F5344CB8AC3E}">
        <p14:creationId xmlns:p14="http://schemas.microsoft.com/office/powerpoint/2010/main" val="18504067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621A-5623-59CA-5467-18A3872966AB}"/>
              </a:ext>
            </a:extLst>
          </p:cNvPr>
          <p:cNvSpPr>
            <a:spLocks noGrp="1"/>
          </p:cNvSpPr>
          <p:nvPr>
            <p:ph type="title"/>
          </p:nvPr>
        </p:nvSpPr>
        <p:spPr>
          <a:xfrm>
            <a:off x="838200" y="365126"/>
            <a:ext cx="10515600" cy="1032852"/>
          </a:xfrm>
        </p:spPr>
        <p:txBody>
          <a:bodyPr/>
          <a:lstStyle/>
          <a:p>
            <a:r>
              <a:rPr lang="en-US" dirty="0"/>
              <a:t>Consider This:</a:t>
            </a:r>
          </a:p>
        </p:txBody>
      </p:sp>
      <p:sp>
        <p:nvSpPr>
          <p:cNvPr id="3" name="Content Placeholder 2">
            <a:extLst>
              <a:ext uri="{FF2B5EF4-FFF2-40B4-BE49-F238E27FC236}">
                <a16:creationId xmlns:a16="http://schemas.microsoft.com/office/drawing/2014/main" id="{B76AB0DE-A03B-09BD-E714-A467491D1DEC}"/>
              </a:ext>
            </a:extLst>
          </p:cNvPr>
          <p:cNvSpPr>
            <a:spLocks noGrp="1"/>
          </p:cNvSpPr>
          <p:nvPr>
            <p:ph idx="1"/>
          </p:nvPr>
        </p:nvSpPr>
        <p:spPr>
          <a:xfrm>
            <a:off x="838200" y="1274885"/>
            <a:ext cx="10515600" cy="4730261"/>
          </a:xfrm>
        </p:spPr>
        <p:txBody>
          <a:bodyPr>
            <a:noAutofit/>
          </a:bodyPr>
          <a:lstStyle/>
          <a:p>
            <a:r>
              <a:rPr lang="en-US" sz="3600" dirty="0"/>
              <a:t>“It is </a:t>
            </a:r>
            <a:r>
              <a:rPr lang="en-US" sz="3600" b="1" dirty="0"/>
              <a:t>not essential to salvation</a:t>
            </a:r>
            <a:r>
              <a:rPr lang="en-US" sz="3600" dirty="0"/>
              <a:t>” but it “</a:t>
            </a:r>
            <a:r>
              <a:rPr lang="en-US" sz="3600" b="1" dirty="0"/>
              <a:t>is essential to obedience, since Christ has commanded it.</a:t>
            </a:r>
            <a:r>
              <a:rPr lang="en-US" sz="3600" dirty="0"/>
              <a:t>”</a:t>
            </a:r>
          </a:p>
          <a:p>
            <a:r>
              <a:rPr lang="en-US" sz="3600" dirty="0"/>
              <a:t>How Many Commands Can We Disobey and Still Be Saved?</a:t>
            </a:r>
          </a:p>
          <a:p>
            <a:r>
              <a:rPr lang="en-US" sz="3600" dirty="0"/>
              <a:t>They fall all over themselves trying to “</a:t>
            </a:r>
            <a:r>
              <a:rPr lang="en-US" sz="3600" b="1" dirty="0"/>
              <a:t>repudiate the dogma of ‘baptismal regeneration’”</a:t>
            </a:r>
            <a:r>
              <a:rPr lang="en-US" sz="3600" dirty="0"/>
              <a:t> and conclude that it </a:t>
            </a:r>
            <a:r>
              <a:rPr lang="en-US" sz="3600" i="1" dirty="0"/>
              <a:t>IS ESSENTIAL </a:t>
            </a:r>
            <a:r>
              <a:rPr lang="en-US" sz="3600" dirty="0"/>
              <a:t>to </a:t>
            </a:r>
            <a:r>
              <a:rPr lang="en-US" sz="3600" i="1" dirty="0"/>
              <a:t>OBEYING CHRIST’S COMMAND!</a:t>
            </a:r>
            <a:r>
              <a:rPr lang="en-US" sz="3600" b="1" dirty="0"/>
              <a:t> </a:t>
            </a:r>
            <a:endParaRPr lang="en-US" sz="3600" dirty="0"/>
          </a:p>
        </p:txBody>
      </p:sp>
    </p:spTree>
    <p:extLst>
      <p:ext uri="{BB962C8B-B14F-4D97-AF65-F5344CB8AC3E}">
        <p14:creationId xmlns:p14="http://schemas.microsoft.com/office/powerpoint/2010/main" val="22578186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78F7-F6F2-11A8-FCAC-2D375672A7EE}"/>
              </a:ext>
            </a:extLst>
          </p:cNvPr>
          <p:cNvSpPr>
            <a:spLocks noGrp="1"/>
          </p:cNvSpPr>
          <p:nvPr>
            <p:ph type="title"/>
          </p:nvPr>
        </p:nvSpPr>
        <p:spPr>
          <a:xfrm>
            <a:off x="1182253" y="365125"/>
            <a:ext cx="7269020" cy="1325563"/>
          </a:xfrm>
        </p:spPr>
        <p:txBody>
          <a:bodyPr/>
          <a:lstStyle/>
          <a:p>
            <a:r>
              <a:rPr lang="en-US" sz="6000" dirty="0"/>
              <a:t>Billy Graham</a:t>
            </a:r>
            <a:endParaRPr lang="en-US" dirty="0"/>
          </a:p>
        </p:txBody>
      </p:sp>
      <p:sp>
        <p:nvSpPr>
          <p:cNvPr id="5" name="TextBox 4">
            <a:extLst>
              <a:ext uri="{FF2B5EF4-FFF2-40B4-BE49-F238E27FC236}">
                <a16:creationId xmlns:a16="http://schemas.microsoft.com/office/drawing/2014/main" id="{F2E03BB5-E699-BCEB-8B40-A1837213A880}"/>
              </a:ext>
            </a:extLst>
          </p:cNvPr>
          <p:cNvSpPr txBox="1"/>
          <p:nvPr/>
        </p:nvSpPr>
        <p:spPr>
          <a:xfrm>
            <a:off x="1182253" y="1623384"/>
            <a:ext cx="6178667" cy="4524315"/>
          </a:xfrm>
          <a:prstGeom prst="rect">
            <a:avLst/>
          </a:prstGeom>
          <a:noFill/>
        </p:spPr>
        <p:txBody>
          <a:bodyPr wrap="square" rtlCol="0">
            <a:spAutoFit/>
          </a:bodyPr>
          <a:lstStyle/>
          <a:p>
            <a:r>
              <a:rPr lang="en-US" sz="3200" dirty="0"/>
              <a:t>“Baptism is a command of Christ (Matthew 28:19) and the Apostles (Acts 2:38), but it is not required for salvation.  Baptists, like all good Protestants, believe the Bible teaches that justification is by faith alone and not by works (Romans 3:28; Ephesians 2:8-9; Titus 3:5).”</a:t>
            </a:r>
          </a:p>
        </p:txBody>
      </p:sp>
      <p:pic>
        <p:nvPicPr>
          <p:cNvPr id="7" name="Picture 6">
            <a:extLst>
              <a:ext uri="{FF2B5EF4-FFF2-40B4-BE49-F238E27FC236}">
                <a16:creationId xmlns:a16="http://schemas.microsoft.com/office/drawing/2014/main" id="{89D071C8-0EBA-4580-41F8-B988D4F0CD5E}"/>
              </a:ext>
            </a:extLst>
          </p:cNvPr>
          <p:cNvPicPr>
            <a:picLocks noChangeAspect="1"/>
          </p:cNvPicPr>
          <p:nvPr/>
        </p:nvPicPr>
        <p:blipFill>
          <a:blip r:embed="rId2"/>
          <a:stretch>
            <a:fillRect/>
          </a:stretch>
        </p:blipFill>
        <p:spPr>
          <a:xfrm>
            <a:off x="8822758" y="1816525"/>
            <a:ext cx="2408635" cy="3224950"/>
          </a:xfrm>
          <a:prstGeom prst="rect">
            <a:avLst/>
          </a:prstGeom>
        </p:spPr>
      </p:pic>
    </p:spTree>
    <p:extLst>
      <p:ext uri="{BB962C8B-B14F-4D97-AF65-F5344CB8AC3E}">
        <p14:creationId xmlns:p14="http://schemas.microsoft.com/office/powerpoint/2010/main" val="31995774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996AA51-7264-393A-1A5F-2CF1ECF55014}"/>
              </a:ext>
            </a:extLst>
          </p:cNvPr>
          <p:cNvPicPr>
            <a:picLocks noChangeAspect="1"/>
          </p:cNvPicPr>
          <p:nvPr/>
        </p:nvPicPr>
        <p:blipFill>
          <a:blip r:embed="rId2"/>
          <a:stretch>
            <a:fillRect/>
          </a:stretch>
        </p:blipFill>
        <p:spPr>
          <a:xfrm>
            <a:off x="0" y="-42129"/>
            <a:ext cx="12192000" cy="6861855"/>
          </a:xfrm>
          <a:prstGeom prst="rect">
            <a:avLst/>
          </a:prstGeom>
        </p:spPr>
      </p:pic>
      <p:sp>
        <p:nvSpPr>
          <p:cNvPr id="2" name="Title 1">
            <a:extLst>
              <a:ext uri="{FF2B5EF4-FFF2-40B4-BE49-F238E27FC236}">
                <a16:creationId xmlns:a16="http://schemas.microsoft.com/office/drawing/2014/main" id="{2489DA24-1D42-6CE5-49B7-07F97335B9B7}"/>
              </a:ext>
            </a:extLst>
          </p:cNvPr>
          <p:cNvSpPr>
            <a:spLocks noGrp="1"/>
          </p:cNvSpPr>
          <p:nvPr>
            <p:ph type="ctrTitle"/>
          </p:nvPr>
        </p:nvSpPr>
        <p:spPr>
          <a:xfrm>
            <a:off x="1524000" y="2526495"/>
            <a:ext cx="9144000" cy="1478940"/>
          </a:xfrm>
        </p:spPr>
        <p:txBody>
          <a:bodyPr>
            <a:normAutofit/>
          </a:bodyPr>
          <a:lstStyle/>
          <a:p>
            <a:r>
              <a:rPr lang="en-US" sz="8000" i="1" spc="600" dirty="0">
                <a:effectLst>
                  <a:outerShdw blurRad="38100" dist="38100" dir="2700000" algn="tl">
                    <a:srgbClr val="000000">
                      <a:alpha val="43137"/>
                    </a:srgbClr>
                  </a:outerShdw>
                </a:effectLst>
              </a:rPr>
              <a:t>BAPTISM</a:t>
            </a:r>
          </a:p>
        </p:txBody>
      </p:sp>
      <p:sp>
        <p:nvSpPr>
          <p:cNvPr id="3" name="Subtitle 2">
            <a:extLst>
              <a:ext uri="{FF2B5EF4-FFF2-40B4-BE49-F238E27FC236}">
                <a16:creationId xmlns:a16="http://schemas.microsoft.com/office/drawing/2014/main" id="{08F85547-7AC4-191D-7BD3-E09CEF9D8B0B}"/>
              </a:ext>
            </a:extLst>
          </p:cNvPr>
          <p:cNvSpPr>
            <a:spLocks noGrp="1"/>
          </p:cNvSpPr>
          <p:nvPr>
            <p:ph type="subTitle" idx="1"/>
          </p:nvPr>
        </p:nvSpPr>
        <p:spPr>
          <a:xfrm>
            <a:off x="1524000" y="4396152"/>
            <a:ext cx="9144000" cy="1169377"/>
          </a:xfrm>
        </p:spPr>
        <p:txBody>
          <a:bodyPr>
            <a:normAutofit/>
          </a:bodyPr>
          <a:lstStyle/>
          <a:p>
            <a:r>
              <a:rPr lang="en-US" sz="6000" b="1" dirty="0">
                <a:effectLst>
                  <a:outerShdw blurRad="38100" dist="38100" dir="2700000" algn="tl">
                    <a:srgbClr val="000000">
                      <a:alpha val="43137"/>
                    </a:srgbClr>
                  </a:outerShdw>
                </a:effectLst>
              </a:rPr>
              <a:t>Will and Will Not Do</a:t>
            </a:r>
          </a:p>
        </p:txBody>
      </p:sp>
      <p:sp>
        <p:nvSpPr>
          <p:cNvPr id="5" name="TextBox 4">
            <a:extLst>
              <a:ext uri="{FF2B5EF4-FFF2-40B4-BE49-F238E27FC236}">
                <a16:creationId xmlns:a16="http://schemas.microsoft.com/office/drawing/2014/main" id="{148275DE-6DC5-343A-C455-23006AAD2C59}"/>
              </a:ext>
            </a:extLst>
          </p:cNvPr>
          <p:cNvSpPr txBox="1"/>
          <p:nvPr/>
        </p:nvSpPr>
        <p:spPr>
          <a:xfrm>
            <a:off x="1524000" y="656371"/>
            <a:ext cx="9144000" cy="1015663"/>
          </a:xfrm>
          <a:prstGeom prst="rect">
            <a:avLst/>
          </a:prstGeom>
          <a:noFill/>
        </p:spPr>
        <p:txBody>
          <a:bodyPr wrap="square" rtlCol="0">
            <a:spAutoFit/>
          </a:bodyPr>
          <a:lstStyle/>
          <a:p>
            <a:pPr algn="ctr"/>
            <a:r>
              <a:rPr lang="en-US" sz="6000" b="1" dirty="0">
                <a:effectLst>
                  <a:outerShdw blurRad="38100" dist="38100" dir="2700000" algn="tl">
                    <a:srgbClr val="000000">
                      <a:alpha val="43137"/>
                    </a:srgbClr>
                  </a:outerShdw>
                </a:effectLst>
              </a:rPr>
              <a:t>Some Things That</a:t>
            </a:r>
          </a:p>
        </p:txBody>
      </p:sp>
    </p:spTree>
    <p:extLst>
      <p:ext uri="{BB962C8B-B14F-4D97-AF65-F5344CB8AC3E}">
        <p14:creationId xmlns:p14="http://schemas.microsoft.com/office/powerpoint/2010/main" val="7771252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p:cTn id="20"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621A-5623-59CA-5467-18A3872966AB}"/>
              </a:ext>
            </a:extLst>
          </p:cNvPr>
          <p:cNvSpPr>
            <a:spLocks noGrp="1"/>
          </p:cNvSpPr>
          <p:nvPr>
            <p:ph type="title"/>
          </p:nvPr>
        </p:nvSpPr>
        <p:spPr/>
        <p:txBody>
          <a:bodyPr/>
          <a:lstStyle/>
          <a:p>
            <a:r>
              <a:rPr lang="en-US" dirty="0"/>
              <a:t>Some Things Baptism Will Do For You-</a:t>
            </a:r>
          </a:p>
        </p:txBody>
      </p:sp>
      <p:sp>
        <p:nvSpPr>
          <p:cNvPr id="3" name="Content Placeholder 2">
            <a:extLst>
              <a:ext uri="{FF2B5EF4-FFF2-40B4-BE49-F238E27FC236}">
                <a16:creationId xmlns:a16="http://schemas.microsoft.com/office/drawing/2014/main" id="{B76AB0DE-A03B-09BD-E714-A467491D1DEC}"/>
              </a:ext>
            </a:extLst>
          </p:cNvPr>
          <p:cNvSpPr>
            <a:spLocks noGrp="1"/>
          </p:cNvSpPr>
          <p:nvPr>
            <p:ph idx="1"/>
          </p:nvPr>
        </p:nvSpPr>
        <p:spPr>
          <a:xfrm>
            <a:off x="838200" y="1386008"/>
            <a:ext cx="10515600" cy="4619137"/>
          </a:xfrm>
        </p:spPr>
        <p:txBody>
          <a:bodyPr>
            <a:noAutofit/>
          </a:bodyPr>
          <a:lstStyle/>
          <a:p>
            <a:r>
              <a:rPr lang="en-US" sz="3200" dirty="0"/>
              <a:t>Sins Are Remitted – Acts 2:38 “be baptized in the name of Jesus Christ for the remission of sins”</a:t>
            </a:r>
          </a:p>
          <a:p>
            <a:r>
              <a:rPr lang="en-US" sz="3200" dirty="0"/>
              <a:t>Saved From Sins – Mark 16:16 “believes and is baptized will be saved”</a:t>
            </a:r>
          </a:p>
          <a:p>
            <a:r>
              <a:rPr lang="en-US" sz="3200" dirty="0"/>
              <a:t>1 Peter 3:21 “ an antitype which now saves us—baptism”</a:t>
            </a:r>
          </a:p>
          <a:p>
            <a:r>
              <a:rPr lang="en-US" sz="3200" dirty="0"/>
              <a:t>Added To The Church- Acts 2:41,47 “gladly received his word were baptized”  “the Lord added to the church daily those who were being saved.”</a:t>
            </a:r>
          </a:p>
          <a:p>
            <a:r>
              <a:rPr lang="en-US" sz="3200" dirty="0"/>
              <a:t>Enters Christ – Galatians 3:26,27 “baptized into Christ”</a:t>
            </a:r>
          </a:p>
        </p:txBody>
      </p:sp>
    </p:spTree>
    <p:extLst>
      <p:ext uri="{BB962C8B-B14F-4D97-AF65-F5344CB8AC3E}">
        <p14:creationId xmlns:p14="http://schemas.microsoft.com/office/powerpoint/2010/main" val="201944203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621A-5623-59CA-5467-18A3872966AB}"/>
              </a:ext>
            </a:extLst>
          </p:cNvPr>
          <p:cNvSpPr>
            <a:spLocks noGrp="1"/>
          </p:cNvSpPr>
          <p:nvPr>
            <p:ph type="title"/>
          </p:nvPr>
        </p:nvSpPr>
        <p:spPr/>
        <p:txBody>
          <a:bodyPr/>
          <a:lstStyle/>
          <a:p>
            <a:r>
              <a:rPr lang="en-US" dirty="0"/>
              <a:t>Some Things Baptism Will NOT Do For You-</a:t>
            </a:r>
          </a:p>
        </p:txBody>
      </p:sp>
      <p:sp>
        <p:nvSpPr>
          <p:cNvPr id="3" name="Content Placeholder 2">
            <a:extLst>
              <a:ext uri="{FF2B5EF4-FFF2-40B4-BE49-F238E27FC236}">
                <a16:creationId xmlns:a16="http://schemas.microsoft.com/office/drawing/2014/main" id="{B76AB0DE-A03B-09BD-E714-A467491D1DEC}"/>
              </a:ext>
            </a:extLst>
          </p:cNvPr>
          <p:cNvSpPr>
            <a:spLocks noGrp="1"/>
          </p:cNvSpPr>
          <p:nvPr>
            <p:ph idx="1"/>
          </p:nvPr>
        </p:nvSpPr>
        <p:spPr>
          <a:xfrm>
            <a:off x="838200" y="1386008"/>
            <a:ext cx="10515600" cy="4619137"/>
          </a:xfrm>
        </p:spPr>
        <p:txBody>
          <a:bodyPr>
            <a:noAutofit/>
          </a:bodyPr>
          <a:lstStyle/>
          <a:p>
            <a:r>
              <a:rPr lang="en-US" sz="3600" dirty="0"/>
              <a:t>Remove Temptation – James 1:2,3, 12-15</a:t>
            </a:r>
          </a:p>
          <a:p>
            <a:r>
              <a:rPr lang="en-US" sz="3600" dirty="0"/>
              <a:t>Ephesians 6:11 “that you may be able to stand against the wiles of the devil.”</a:t>
            </a:r>
          </a:p>
          <a:p>
            <a:r>
              <a:rPr lang="en-US" sz="3600" dirty="0"/>
              <a:t>Make One Incapable Of Sin – Romans 3:10,23</a:t>
            </a:r>
          </a:p>
          <a:p>
            <a:r>
              <a:rPr lang="en-US" sz="3600" dirty="0"/>
              <a:t>1 John 1:8-2:1 “If we say that we have no sin, we deceive ourselves” “we say that we have not sinned, we make Him a liar” “so that you may not sin.  And if anyone sins” </a:t>
            </a:r>
          </a:p>
        </p:txBody>
      </p:sp>
    </p:spTree>
    <p:extLst>
      <p:ext uri="{BB962C8B-B14F-4D97-AF65-F5344CB8AC3E}">
        <p14:creationId xmlns:p14="http://schemas.microsoft.com/office/powerpoint/2010/main" val="28227636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621A-5623-59CA-5467-18A3872966AB}"/>
              </a:ext>
            </a:extLst>
          </p:cNvPr>
          <p:cNvSpPr>
            <a:spLocks noGrp="1"/>
          </p:cNvSpPr>
          <p:nvPr>
            <p:ph type="title"/>
          </p:nvPr>
        </p:nvSpPr>
        <p:spPr>
          <a:xfrm>
            <a:off x="838200" y="365125"/>
            <a:ext cx="10515600" cy="1020883"/>
          </a:xfrm>
        </p:spPr>
        <p:txBody>
          <a:bodyPr>
            <a:normAutofit/>
          </a:bodyPr>
          <a:lstStyle/>
          <a:p>
            <a:r>
              <a:rPr lang="en-US" sz="4300" dirty="0"/>
              <a:t>Baptism Does Not Guarantee Eternal Salvation</a:t>
            </a:r>
          </a:p>
        </p:txBody>
      </p:sp>
      <p:sp>
        <p:nvSpPr>
          <p:cNvPr id="3" name="Content Placeholder 2">
            <a:extLst>
              <a:ext uri="{FF2B5EF4-FFF2-40B4-BE49-F238E27FC236}">
                <a16:creationId xmlns:a16="http://schemas.microsoft.com/office/drawing/2014/main" id="{B76AB0DE-A03B-09BD-E714-A467491D1DEC}"/>
              </a:ext>
            </a:extLst>
          </p:cNvPr>
          <p:cNvSpPr>
            <a:spLocks noGrp="1"/>
          </p:cNvSpPr>
          <p:nvPr>
            <p:ph idx="1"/>
          </p:nvPr>
        </p:nvSpPr>
        <p:spPr>
          <a:xfrm>
            <a:off x="838200" y="1266367"/>
            <a:ext cx="10515600" cy="5160070"/>
          </a:xfrm>
        </p:spPr>
        <p:txBody>
          <a:bodyPr>
            <a:noAutofit/>
          </a:bodyPr>
          <a:lstStyle/>
          <a:p>
            <a:r>
              <a:rPr lang="en-US" sz="3000" dirty="0"/>
              <a:t>Salvation Spoken Of In Two Senses:</a:t>
            </a:r>
          </a:p>
          <a:p>
            <a:r>
              <a:rPr lang="en-US" sz="3000" dirty="0"/>
              <a:t>Salvation from Past Sins- Mark 16:16</a:t>
            </a:r>
          </a:p>
          <a:p>
            <a:r>
              <a:rPr lang="en-US" sz="3000" dirty="0"/>
              <a:t>Eternal Salvation – 1 Peter 1:3-5 “salvation ready to be revealed in the last time.”</a:t>
            </a:r>
          </a:p>
          <a:p>
            <a:r>
              <a:rPr lang="en-US" sz="3000" dirty="0"/>
              <a:t>Warnings To The Christian About Losing His Salvation-  Galatians 6:1; 5:4</a:t>
            </a:r>
          </a:p>
          <a:p>
            <a:r>
              <a:rPr lang="en-US" sz="3000" dirty="0"/>
              <a:t>Acts 8:18-23 “Repent therefore of this your wickedness, and pray God if perhaps the thought of your heart may be forgiven you.”</a:t>
            </a:r>
          </a:p>
          <a:p>
            <a:r>
              <a:rPr lang="en-US" sz="3000" dirty="0"/>
              <a:t>Luke 9:62 “ put his hand to the plow, and looking back, is fit for the kingdom of God.”  </a:t>
            </a:r>
          </a:p>
        </p:txBody>
      </p:sp>
    </p:spTree>
    <p:extLst>
      <p:ext uri="{BB962C8B-B14F-4D97-AF65-F5344CB8AC3E}">
        <p14:creationId xmlns:p14="http://schemas.microsoft.com/office/powerpoint/2010/main" val="4834435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621A-5623-59CA-5467-18A3872966AB}"/>
              </a:ext>
            </a:extLst>
          </p:cNvPr>
          <p:cNvSpPr>
            <a:spLocks noGrp="1"/>
          </p:cNvSpPr>
          <p:nvPr>
            <p:ph type="title"/>
          </p:nvPr>
        </p:nvSpPr>
        <p:spPr>
          <a:xfrm>
            <a:off x="838200" y="365125"/>
            <a:ext cx="10515600" cy="1020883"/>
          </a:xfrm>
        </p:spPr>
        <p:txBody>
          <a:bodyPr>
            <a:normAutofit/>
          </a:bodyPr>
          <a:lstStyle/>
          <a:p>
            <a:r>
              <a:rPr lang="en-US" sz="4300" dirty="0"/>
              <a:t>Baptism Is Not The End Of Obedience</a:t>
            </a:r>
          </a:p>
        </p:txBody>
      </p:sp>
      <p:sp>
        <p:nvSpPr>
          <p:cNvPr id="3" name="Content Placeholder 2">
            <a:extLst>
              <a:ext uri="{FF2B5EF4-FFF2-40B4-BE49-F238E27FC236}">
                <a16:creationId xmlns:a16="http://schemas.microsoft.com/office/drawing/2014/main" id="{B76AB0DE-A03B-09BD-E714-A467491D1DEC}"/>
              </a:ext>
            </a:extLst>
          </p:cNvPr>
          <p:cNvSpPr>
            <a:spLocks noGrp="1"/>
          </p:cNvSpPr>
          <p:nvPr>
            <p:ph idx="1"/>
          </p:nvPr>
        </p:nvSpPr>
        <p:spPr>
          <a:xfrm>
            <a:off x="838200" y="1266367"/>
            <a:ext cx="10715714" cy="5160070"/>
          </a:xfrm>
        </p:spPr>
        <p:txBody>
          <a:bodyPr>
            <a:noAutofit/>
          </a:bodyPr>
          <a:lstStyle/>
          <a:p>
            <a:r>
              <a:rPr lang="en-US" sz="3000" dirty="0"/>
              <a:t>Romans 6:4 “walk in newness of life”</a:t>
            </a:r>
          </a:p>
          <a:p>
            <a:r>
              <a:rPr lang="en-US" sz="3000" dirty="0"/>
              <a:t>2 Corinthians 5:17 “in Christ, he is a new creation"</a:t>
            </a:r>
          </a:p>
          <a:p>
            <a:r>
              <a:rPr lang="en-US" sz="4300" dirty="0">
                <a:solidFill>
                  <a:prstClr val="black"/>
                </a:solidFill>
                <a:latin typeface="Aptos Display" panose="02110004020202020204"/>
                <a:ea typeface="+mj-ea"/>
                <a:cs typeface="+mj-cs"/>
              </a:rPr>
              <a:t>Baptism Is ESSENTIAL- </a:t>
            </a:r>
          </a:p>
          <a:p>
            <a:r>
              <a:rPr lang="en-US" sz="3000" dirty="0"/>
              <a:t>You cannot be saved without it…..</a:t>
            </a:r>
          </a:p>
          <a:p>
            <a:r>
              <a:rPr lang="en-US" sz="3000" dirty="0"/>
              <a:t>BUT baptism alone will not save you any more that faith alone!</a:t>
            </a:r>
          </a:p>
          <a:p>
            <a:r>
              <a:rPr lang="en-US" sz="4300" dirty="0">
                <a:solidFill>
                  <a:prstClr val="black"/>
                </a:solidFill>
                <a:latin typeface="Aptos Display" panose="02110004020202020204"/>
                <a:ea typeface="+mj-ea"/>
                <a:cs typeface="+mj-cs"/>
              </a:rPr>
              <a:t>Don’t Minimize What Baptism Can Do For You! </a:t>
            </a:r>
          </a:p>
          <a:p>
            <a:r>
              <a:rPr lang="en-US" sz="4300" dirty="0">
                <a:solidFill>
                  <a:prstClr val="black"/>
                </a:solidFill>
                <a:latin typeface="Aptos Display" panose="02110004020202020204"/>
                <a:ea typeface="+mj-ea"/>
                <a:cs typeface="+mj-cs"/>
              </a:rPr>
              <a:t>Don’t Expect It To Do For You Things God Never Promised In His Word!</a:t>
            </a:r>
            <a:endParaRPr lang="en-US" sz="3000" dirty="0"/>
          </a:p>
        </p:txBody>
      </p:sp>
    </p:spTree>
    <p:extLst>
      <p:ext uri="{BB962C8B-B14F-4D97-AF65-F5344CB8AC3E}">
        <p14:creationId xmlns:p14="http://schemas.microsoft.com/office/powerpoint/2010/main" val="368261440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330</TotalTime>
  <Words>567</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PowerPoint Presentation</vt:lpstr>
      <vt:lpstr>Hiscox Baptist Manual</vt:lpstr>
      <vt:lpstr>Consider This:</vt:lpstr>
      <vt:lpstr>Billy Graham</vt:lpstr>
      <vt:lpstr>BAPTISM</vt:lpstr>
      <vt:lpstr>Some Things Baptism Will Do For You-</vt:lpstr>
      <vt:lpstr>Some Things Baptism Will NOT Do For You-</vt:lpstr>
      <vt:lpstr>Baptism Does Not Guarantee Eternal Salvation</vt:lpstr>
      <vt:lpstr>Baptism Is Not The End Of Obedience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8</cp:revision>
  <dcterms:created xsi:type="dcterms:W3CDTF">2024-03-23T00:50:43Z</dcterms:created>
  <dcterms:modified xsi:type="dcterms:W3CDTF">2024-03-23T20:45:41Z</dcterms:modified>
</cp:coreProperties>
</file>